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5" r:id="rId5"/>
    <p:sldId id="258" r:id="rId6"/>
    <p:sldId id="259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1"/>
    <p:restoredTop sz="95928"/>
  </p:normalViewPr>
  <p:slideViewPr>
    <p:cSldViewPr snapToGrid="0">
      <p:cViewPr varScale="1">
        <p:scale>
          <a:sx n="122" d="100"/>
          <a:sy n="122" d="100"/>
        </p:scale>
        <p:origin x="3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7/25/23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7/25/23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7/25/23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7/25/23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7/25/23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7/25/23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7/25/23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7/25/23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7/25/23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7/25/23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7/25/23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7/25/23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7/25/23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7/25/23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7/25/23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7/25/23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7/25/23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7/25/23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bissc.site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7A94B-C410-4853-D987-5CCA0A0CC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1065" y="1241266"/>
            <a:ext cx="4944667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br>
              <a:rPr lang="ru-RU" sz="42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r>
              <a:rPr lang="en-US" sz="4200" b="0" i="0" kern="120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Как</a:t>
            </a:r>
            <a:r>
              <a:rPr lang="en-US" sz="42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42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установить психологический контакт с подростком</a:t>
            </a:r>
            <a:endParaRPr lang="en-US" sz="4200" b="0" i="0" kern="12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48307-F0EB-F2C2-F852-DE921A509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7145" y="5838696"/>
            <a:ext cx="4378250" cy="3648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1600" b="0" i="0" kern="1200" cap="all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Серия</a:t>
            </a:r>
            <a:r>
              <a:rPr lang="en-US" sz="1600" b="0" i="0" kern="12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 «</a:t>
            </a:r>
            <a:r>
              <a:rPr lang="ru-RU" sz="1600" dirty="0"/>
              <a:t>СЕМЬ</a:t>
            </a:r>
            <a:r>
              <a:rPr lang="en-US" sz="1600" b="0" i="0" kern="12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 волшебных слайдов»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F798B8-1C3B-4B89-8B9A-3F9613CD0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3" y="396837"/>
            <a:ext cx="6451503" cy="6058999"/>
            <a:chOff x="423333" y="396837"/>
            <a:chExt cx="6451503" cy="605899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6FBC0DC-E9D1-4FE7-A92D-8C0C21E6C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3" y="402165"/>
              <a:ext cx="522933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5B8AD05-BFBB-476E-A552-5125E1F1F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3161515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5960B2F-90D8-4D62-B831-C33669F8D2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5004670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71C36F-11CF-6955-9EBD-F6A25E4A7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69" y="1183314"/>
            <a:ext cx="5723631" cy="22179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C46445-3C6A-F0BC-11F0-E122CDE1D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32" y="4179449"/>
            <a:ext cx="2201815" cy="22640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24374C-C9CF-CE00-ED4F-880CDD704FA3}"/>
              </a:ext>
            </a:extLst>
          </p:cNvPr>
          <p:cNvSpPr txBox="1"/>
          <p:nvPr/>
        </p:nvSpPr>
        <p:spPr>
          <a:xfrm>
            <a:off x="10589111" y="696051"/>
            <a:ext cx="41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LV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3BFA44-887A-4DA9-42E2-AC1C8254087E}"/>
              </a:ext>
            </a:extLst>
          </p:cNvPr>
          <p:cNvSpPr txBox="1"/>
          <p:nvPr/>
        </p:nvSpPr>
        <p:spPr>
          <a:xfrm>
            <a:off x="128510" y="304792"/>
            <a:ext cx="64988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Бесплатная служба помощи родителям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«СПАСИТЕЛЬНАЯ СРЕДА 2.0»</a:t>
            </a:r>
            <a:endParaRPr lang="ru-LV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7804905-7190-04DD-B07B-49C76E646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8904" y="2456290"/>
            <a:ext cx="36195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33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2D0EE1C9-0962-269F-36AE-BBDAFB8A7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047" y="1225860"/>
            <a:ext cx="5058821" cy="357806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7A94B-C410-4853-D987-5CCA0A0CC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486" y="607238"/>
            <a:ext cx="10152382" cy="5593674"/>
          </a:xfrm>
        </p:spPr>
        <p:txBody>
          <a:bodyPr/>
          <a:lstStyle/>
          <a:p>
            <a:pPr algn="l"/>
            <a:br>
              <a:rPr lang="ru-RU" sz="12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</a:br>
            <a:br>
              <a:rPr lang="ru-RU" sz="12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</a:br>
            <a:br>
              <a:rPr lang="ru-RU" sz="12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</a:br>
            <a:endParaRPr lang="ru-LV" sz="1200" dirty="0">
              <a:cs typeface="Phosphate Inline" panose="02000506050000020004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48307-F0EB-F2C2-F852-DE921A509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5978" y="5731798"/>
            <a:ext cx="4766343" cy="419088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LV" dirty="0"/>
              <a:t>ерия «семь волшебных слайдов»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24374C-C9CF-CE00-ED4F-880CDD704FA3}"/>
              </a:ext>
            </a:extLst>
          </p:cNvPr>
          <p:cNvSpPr txBox="1"/>
          <p:nvPr/>
        </p:nvSpPr>
        <p:spPr>
          <a:xfrm rot="16200000">
            <a:off x="10327854" y="422572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LV" dirty="0">
                <a:solidFill>
                  <a:schemeClr val="bg1"/>
                </a:solidFill>
              </a:rPr>
              <a:t>бонус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3DD1A1-7BA6-5280-E9C9-41E064858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8931" y="4749829"/>
            <a:ext cx="959583" cy="986718"/>
          </a:xfrm>
          <a:prstGeom prst="rect">
            <a:avLst/>
          </a:prstGeom>
        </p:spPr>
      </p:pic>
      <p:pic>
        <p:nvPicPr>
          <p:cNvPr id="7" name="Рисунок 6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5EBB2E7F-C83E-4416-A0C2-CCEC08548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417" y="557212"/>
            <a:ext cx="5058821" cy="559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25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7A94B-C410-4853-D987-5CCA0A0CC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486" y="607238"/>
            <a:ext cx="10152382" cy="5593674"/>
          </a:xfrm>
        </p:spPr>
        <p:txBody>
          <a:bodyPr/>
          <a:lstStyle/>
          <a:p>
            <a:pPr algn="l"/>
            <a:r>
              <a:rPr lang="ru-RU" sz="2400" b="1" i="0" dirty="0">
                <a:solidFill>
                  <a:schemeClr val="bg1"/>
                </a:solidFill>
                <a:effectLst/>
                <a:latin typeface="+mn-lt"/>
              </a:rPr>
              <a:t>Механическое использование поведенческих приёмов без понимания сути вещей и природы явлений подобно цветам, которые вы отделили от корней и поставили в вазу: это эффектно, но цветы скоро завянут. Без вариантов.</a:t>
            </a:r>
            <a:br>
              <a:rPr lang="ru-RU" sz="2400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sz="2400" b="1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sz="2400" b="0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sz="2400" b="0" i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400" b="0" i="0" dirty="0">
                <a:solidFill>
                  <a:schemeClr val="bg1"/>
                </a:solidFill>
                <a:effectLst/>
                <a:latin typeface="+mn-lt"/>
              </a:rPr>
              <a:t>Поэтому приходите каждую среду в 21:00 на наши бесплатные вебинары вплоть до 27 декабря 2023. Скучно не будет.</a:t>
            </a:r>
            <a:br>
              <a:rPr lang="ru-RU" sz="2400" b="0" i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sz="2400" b="0" i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400" b="0" i="0" dirty="0">
                <a:solidFill>
                  <a:schemeClr val="bg1"/>
                </a:solidFill>
                <a:effectLst/>
                <a:latin typeface="+mn-lt"/>
              </a:rPr>
              <a:t>Регистрируйтесь на </a:t>
            </a:r>
            <a:r>
              <a:rPr lang="en-GB" sz="2400" b="0" i="0" dirty="0">
                <a:solidFill>
                  <a:schemeClr val="bg1"/>
                </a:solidFill>
                <a:effectLst/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GB" sz="2400" b="0" i="0" dirty="0" err="1">
                <a:solidFill>
                  <a:schemeClr val="bg1"/>
                </a:solidFill>
                <a:effectLst/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www.bissc.site</a:t>
            </a:r>
            <a:br>
              <a:rPr lang="ru-RU" sz="12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</a:br>
            <a:br>
              <a:rPr lang="ru-RU" sz="12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</a:br>
            <a:br>
              <a:rPr lang="ru-RU" sz="12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</a:br>
            <a:br>
              <a:rPr lang="ru-RU" sz="12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</a:br>
            <a:endParaRPr lang="ru-LV" sz="1200" dirty="0">
              <a:cs typeface="Phosphate Inline" panose="02000506050000020004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48307-F0EB-F2C2-F852-DE921A509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5978" y="5731798"/>
            <a:ext cx="4766343" cy="419088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LV" dirty="0"/>
              <a:t>ерия «семь волшебных слайдов»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24374C-C9CF-CE00-ED4F-880CDD704FA3}"/>
              </a:ext>
            </a:extLst>
          </p:cNvPr>
          <p:cNvSpPr txBox="1"/>
          <p:nvPr/>
        </p:nvSpPr>
        <p:spPr>
          <a:xfrm rot="16200000">
            <a:off x="10274954" y="422572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LV" dirty="0">
                <a:solidFill>
                  <a:schemeClr val="bg1"/>
                </a:solidFill>
              </a:rPr>
              <a:t>шпора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3DD1A1-7BA6-5280-E9C9-41E064858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8931" y="4749829"/>
            <a:ext cx="959583" cy="98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66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7A94B-C410-4853-D987-5CCA0A0CC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486" y="707114"/>
            <a:ext cx="10152382" cy="5426057"/>
          </a:xfrm>
        </p:spPr>
        <p:txBody>
          <a:bodyPr/>
          <a:lstStyle/>
          <a:p>
            <a:pPr algn="ctr"/>
            <a:br>
              <a:rPr lang="ru-RU" sz="2400" b="1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sz="2400" b="1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sz="2400" b="1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sz="2400" b="1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sz="2400" b="1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sz="2400" b="1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sz="2400" b="1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sz="2400" b="1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400" b="1" dirty="0">
                <a:solidFill>
                  <a:schemeClr val="bg1"/>
                </a:solidFill>
                <a:effectLst/>
                <a:latin typeface="+mn-lt"/>
              </a:rPr>
              <a:t>ГЛАВНЫЕ ПРАВИЛА ДЛЯ РОДИТЕЛЕЙ ПОДРОСТКА:</a:t>
            </a:r>
            <a:br>
              <a:rPr lang="ru-RU" sz="2400" b="1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400" b="1" dirty="0">
                <a:solidFill>
                  <a:schemeClr val="bg1"/>
                </a:solidFill>
                <a:effectLst/>
                <a:latin typeface="+mn-lt"/>
              </a:rPr>
              <a:t>1. 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П</a:t>
            </a:r>
            <a:r>
              <a:rPr lang="ru-RU" sz="2400" dirty="0">
                <a:solidFill>
                  <a:schemeClr val="bg1"/>
                </a:solidFill>
                <a:effectLst/>
                <a:latin typeface="+mn-lt"/>
              </a:rPr>
              <a:t>одростковый возраст – не просто жизненный этап. </a:t>
            </a:r>
            <a:br>
              <a:rPr lang="ru-RU" sz="240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400" dirty="0">
                <a:solidFill>
                  <a:schemeClr val="bg1"/>
                </a:solidFill>
                <a:effectLst/>
                <a:latin typeface="+mn-lt"/>
              </a:rPr>
              <a:t>Это САМЫЙ СЛОЖНЫЙ жизненный этап в жизни человека.</a:t>
            </a:r>
            <a:br>
              <a:rPr lang="ru-RU" sz="240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sz="240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400" dirty="0">
                <a:solidFill>
                  <a:schemeClr val="bg1"/>
                </a:solidFill>
                <a:effectLst/>
                <a:latin typeface="+mn-lt"/>
              </a:rPr>
              <a:t>2. Подросток тренируется на родителях, отрабатывая умение отстаивать свои личные права и свободы. Нужно не мешать ему в этом, а помогать, создавая достаточное сопротивление внешней среды вкупе с достаточным уровнем психологической поддержки.</a:t>
            </a:r>
            <a:br>
              <a:rPr lang="ru-RU" sz="240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sz="240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400" dirty="0">
                <a:solidFill>
                  <a:schemeClr val="bg1"/>
                </a:solidFill>
                <a:effectLst/>
                <a:latin typeface="+mn-lt"/>
              </a:rPr>
              <a:t>3. Для позитивных изменений нужно </a:t>
            </a:r>
            <a:r>
              <a:rPr lang="ru-RU" sz="2400" b="1" dirty="0">
                <a:solidFill>
                  <a:schemeClr val="bg1"/>
                </a:solidFill>
                <a:effectLst/>
                <a:latin typeface="+mn-lt"/>
              </a:rPr>
              <a:t>РАБОТАТЬ</a:t>
            </a:r>
            <a:r>
              <a:rPr lang="ru-RU" sz="2400" dirty="0">
                <a:solidFill>
                  <a:schemeClr val="bg1"/>
                </a:solidFill>
                <a:effectLst/>
                <a:latin typeface="+mn-lt"/>
              </a:rPr>
              <a:t>. </a:t>
            </a:r>
            <a:br>
              <a:rPr lang="ru-RU" sz="240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400" dirty="0">
                <a:solidFill>
                  <a:schemeClr val="bg1"/>
                </a:solidFill>
                <a:effectLst/>
                <a:latin typeface="+mn-lt"/>
              </a:rPr>
              <a:t>Каждое правило – это </a:t>
            </a:r>
            <a:r>
              <a:rPr lang="ru-RU" sz="2400" b="1" dirty="0">
                <a:solidFill>
                  <a:schemeClr val="bg1"/>
                </a:solidFill>
                <a:effectLst/>
                <a:latin typeface="+mn-lt"/>
              </a:rPr>
              <a:t>множитель</a:t>
            </a:r>
            <a:r>
              <a:rPr lang="ru-RU" sz="2400" dirty="0">
                <a:solidFill>
                  <a:schemeClr val="bg1"/>
                </a:solidFill>
                <a:effectLst/>
                <a:latin typeface="+mn-lt"/>
              </a:rPr>
              <a:t>, не </a:t>
            </a:r>
            <a:r>
              <a:rPr lang="ru-RU" sz="2400" b="1" dirty="0">
                <a:solidFill>
                  <a:schemeClr val="bg1"/>
                </a:solidFill>
                <a:effectLst/>
                <a:latin typeface="+mn-lt"/>
              </a:rPr>
              <a:t>слагаемое</a:t>
            </a:r>
            <a:r>
              <a:rPr lang="ru-RU" sz="2400" dirty="0">
                <a:solidFill>
                  <a:schemeClr val="bg1"/>
                </a:solidFill>
                <a:effectLst/>
                <a:latin typeface="+mn-lt"/>
              </a:rPr>
              <a:t>.</a:t>
            </a:r>
            <a:br>
              <a:rPr lang="ru-RU" sz="3600" dirty="0">
                <a:cs typeface="Phosphate Inline" panose="02000506050000020004" pitchFamily="2" charset="0"/>
              </a:rPr>
            </a:br>
            <a:endParaRPr lang="ru-LV" sz="3600" dirty="0">
              <a:cs typeface="Phosphate Inline" panose="02000506050000020004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48307-F0EB-F2C2-F852-DE921A509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5978" y="5731798"/>
            <a:ext cx="4766343" cy="419088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LV" dirty="0"/>
              <a:t>ерия «семь волшебных слайдов»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24374C-C9CF-CE00-ED4F-880CDD704FA3}"/>
              </a:ext>
            </a:extLst>
          </p:cNvPr>
          <p:cNvSpPr txBox="1"/>
          <p:nvPr/>
        </p:nvSpPr>
        <p:spPr>
          <a:xfrm>
            <a:off x="10649415" y="7248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LV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3DD1A1-7BA6-5280-E9C9-41E064858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931" y="4749829"/>
            <a:ext cx="959583" cy="98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95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7A94B-C410-4853-D987-5CCA0A0CC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486" y="553326"/>
            <a:ext cx="10152382" cy="5426057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chemeClr val="bg1"/>
                </a:solidFill>
                <a:latin typeface="+mn-lt"/>
                <a:cs typeface="Phosphate Inline" panose="02000506050000020004" pitchFamily="2" charset="0"/>
              </a:rPr>
              <a:t>С ЧЕГО НАЧАТЬ</a:t>
            </a:r>
            <a:br>
              <a:rPr lang="ru-RU" sz="2400" b="1" dirty="0">
                <a:solidFill>
                  <a:schemeClr val="bg1"/>
                </a:solidFill>
                <a:latin typeface="+mn-lt"/>
                <a:cs typeface="Phosphate Inline" panose="02000506050000020004" pitchFamily="2" charset="0"/>
              </a:rPr>
            </a:br>
            <a:br>
              <a:rPr lang="ru-RU" sz="2400" b="1" dirty="0">
                <a:solidFill>
                  <a:schemeClr val="bg1"/>
                </a:solidFill>
                <a:latin typeface="+mn-lt"/>
                <a:cs typeface="Phosphate Inline" panose="02000506050000020004" pitchFamily="2" charset="0"/>
              </a:rPr>
            </a:br>
            <a:r>
              <a:rPr lang="ru-RU" sz="2400" dirty="0">
                <a:solidFill>
                  <a:schemeClr val="bg1"/>
                </a:solidFill>
                <a:latin typeface="+mn-lt"/>
                <a:cs typeface="Phosphate Inline" panose="02000506050000020004" pitchFamily="2" charset="0"/>
              </a:rPr>
              <a:t>1. Оцените свой потенциал: душевный, временной, финансовый.</a:t>
            </a:r>
            <a:br>
              <a:rPr lang="ru-RU" sz="2400" b="1" dirty="0">
                <a:solidFill>
                  <a:schemeClr val="bg1"/>
                </a:solidFill>
                <a:latin typeface="+mn-lt"/>
                <a:cs typeface="Phosphate Inline" panose="02000506050000020004" pitchFamily="2" charset="0"/>
              </a:rPr>
            </a:br>
            <a:r>
              <a:rPr lang="ru-RU" sz="2400" dirty="0">
                <a:solidFill>
                  <a:schemeClr val="bg1"/>
                </a:solidFill>
                <a:latin typeface="+mn-lt"/>
                <a:cs typeface="Phosphate Inline" panose="02000506050000020004" pitchFamily="2" charset="0"/>
              </a:rPr>
              <a:t>2. Начните делать то, что не делали и не делать то, что делали.</a:t>
            </a:r>
            <a:br>
              <a:rPr lang="ru-RU" sz="2400" dirty="0">
                <a:solidFill>
                  <a:schemeClr val="bg1"/>
                </a:solidFill>
                <a:latin typeface="+mn-lt"/>
                <a:cs typeface="Phosphate Inline" panose="02000506050000020004" pitchFamily="2" charset="0"/>
              </a:rPr>
            </a:br>
            <a:r>
              <a:rPr lang="ru-RU" sz="2400" dirty="0">
                <a:solidFill>
                  <a:schemeClr val="bg1"/>
                </a:solidFill>
                <a:latin typeface="+mn-lt"/>
                <a:cs typeface="Phosphate Inline" panose="02000506050000020004" pitchFamily="2" charset="0"/>
              </a:rPr>
              <a:t>3. Примите для себя раз и навсегда, что ваш ребёнок в любом возрасте - точно такая же лапочка, которой вы его ещё помните. Просто пока он подросток, ему тяжело даётся понимание основ мироздания.</a:t>
            </a:r>
            <a:br>
              <a:rPr lang="ru-RU" sz="2400" dirty="0">
                <a:solidFill>
                  <a:schemeClr val="bg1"/>
                </a:solidFill>
                <a:latin typeface="+mn-lt"/>
                <a:cs typeface="Phosphate Inline" panose="02000506050000020004" pitchFamily="2" charset="0"/>
              </a:rPr>
            </a:br>
            <a:r>
              <a:rPr lang="ru-RU" sz="2400" dirty="0">
                <a:solidFill>
                  <a:schemeClr val="bg1"/>
                </a:solidFill>
                <a:latin typeface="+mn-lt"/>
                <a:cs typeface="Phosphate Inline" panose="02000506050000020004" pitchFamily="2" charset="0"/>
              </a:rPr>
              <a:t>4. ПРИМЕНЯЙТЕ техники активного слушания:</a:t>
            </a:r>
            <a:br>
              <a:rPr lang="ru-RU" sz="2400" dirty="0">
                <a:solidFill>
                  <a:schemeClr val="bg1"/>
                </a:solidFill>
                <a:latin typeface="+mn-lt"/>
                <a:cs typeface="Phosphate Inline" panose="02000506050000020004" pitchFamily="2" charset="0"/>
              </a:rPr>
            </a:br>
            <a:r>
              <a:rPr lang="ru-RU" sz="2400" dirty="0">
                <a:solidFill>
                  <a:schemeClr val="bg1"/>
                </a:solidFill>
                <a:latin typeface="+mn-lt"/>
                <a:cs typeface="Phosphate Inline" panose="02000506050000020004" pitchFamily="2" charset="0"/>
              </a:rPr>
              <a:t>- нерефлексивное слушание для получения полной и объективной информации  (сосредоточенное слушание без собственных реакций с редкими интервенциями «да», «понимаю», «Ого!»</a:t>
            </a:r>
            <a:endParaRPr lang="ru-LV" sz="3600" dirty="0">
              <a:cs typeface="Phosphate Inline" panose="02000506050000020004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48307-F0EB-F2C2-F852-DE921A509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5978" y="5731798"/>
            <a:ext cx="4766343" cy="419088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LV" dirty="0"/>
              <a:t>ерия «семь волшебных слайдов»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24374C-C9CF-CE00-ED4F-880CDD704FA3}"/>
              </a:ext>
            </a:extLst>
          </p:cNvPr>
          <p:cNvSpPr txBox="1"/>
          <p:nvPr/>
        </p:nvSpPr>
        <p:spPr>
          <a:xfrm>
            <a:off x="10649415" y="7248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LV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3DD1A1-7BA6-5280-E9C9-41E064858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931" y="4749829"/>
            <a:ext cx="959583" cy="98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1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7A94B-C410-4853-D987-5CCA0A0CC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486" y="707114"/>
            <a:ext cx="10152382" cy="5024684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chemeClr val="bg1"/>
                </a:solidFill>
                <a:latin typeface="+mn-lt"/>
                <a:cs typeface="Phosphate Inline" panose="02000506050000020004" pitchFamily="2" charset="0"/>
              </a:rPr>
              <a:t>С ЧЕГО НАЧАТЬ</a:t>
            </a:r>
            <a:br>
              <a:rPr lang="ru-RU" sz="2400" b="1" dirty="0">
                <a:solidFill>
                  <a:schemeClr val="bg1"/>
                </a:solidFill>
                <a:latin typeface="+mn-lt"/>
                <a:cs typeface="Phosphate Inline" panose="02000506050000020004" pitchFamily="2" charset="0"/>
              </a:rPr>
            </a:br>
            <a:br>
              <a:rPr lang="ru-RU" sz="2400" b="1" dirty="0">
                <a:solidFill>
                  <a:schemeClr val="bg1"/>
                </a:solidFill>
                <a:latin typeface="+mn-lt"/>
                <a:cs typeface="Phosphate Inline" panose="02000506050000020004" pitchFamily="2" charset="0"/>
              </a:rPr>
            </a:br>
            <a:r>
              <a:rPr lang="ru-RU" sz="2400" dirty="0">
                <a:solidFill>
                  <a:schemeClr val="bg1"/>
                </a:solidFill>
                <a:latin typeface="+mn-lt"/>
                <a:cs typeface="Phosphate Inline" panose="02000506050000020004" pitchFamily="2" charset="0"/>
              </a:rPr>
              <a:t>- эмпатическое слушание для понимания значения проблемы для подростка и посыла ему о вашем понимании и принятии, для пробуждения доверия к вам</a:t>
            </a:r>
            <a:br>
              <a:rPr lang="ru-RU" sz="2400" dirty="0">
                <a:solidFill>
                  <a:schemeClr val="bg1"/>
                </a:solidFill>
                <a:latin typeface="+mn-lt"/>
                <a:cs typeface="Phosphate Inline" panose="02000506050000020004" pitchFamily="2" charset="0"/>
              </a:rPr>
            </a:br>
            <a:r>
              <a:rPr lang="ru-RU" sz="2400" dirty="0">
                <a:solidFill>
                  <a:schemeClr val="bg1"/>
                </a:solidFill>
                <a:latin typeface="+mn-lt"/>
                <a:cs typeface="Phosphate Inline" panose="02000506050000020004" pitchFamily="2" charset="0"/>
              </a:rPr>
              <a:t>- перефразирование - повторение с целью уточнения информации – ОСТОРОЖНЕЕ С ЭТИМ!</a:t>
            </a:r>
            <a:br>
              <a:rPr lang="ru-RU" sz="2400" dirty="0">
                <a:solidFill>
                  <a:schemeClr val="bg1"/>
                </a:solidFill>
                <a:latin typeface="+mn-lt"/>
                <a:cs typeface="Phosphate Inline" panose="02000506050000020004" pitchFamily="2" charset="0"/>
              </a:rPr>
            </a:br>
            <a:r>
              <a:rPr lang="ru-RU" sz="2400" dirty="0">
                <a:solidFill>
                  <a:schemeClr val="bg1"/>
                </a:solidFill>
                <a:latin typeface="+mn-lt"/>
                <a:cs typeface="Phosphate Inline" panose="02000506050000020004" pitchFamily="2" charset="0"/>
              </a:rPr>
              <a:t>- вопрос о восприятии – понимание, как подросток относится к ситуации</a:t>
            </a:r>
            <a:br>
              <a:rPr lang="ru-RU" sz="2400" dirty="0">
                <a:solidFill>
                  <a:schemeClr val="bg1"/>
                </a:solidFill>
                <a:latin typeface="+mn-lt"/>
                <a:cs typeface="Phosphate Inline" panose="02000506050000020004" pitchFamily="2" charset="0"/>
              </a:rPr>
            </a:br>
            <a:r>
              <a:rPr lang="ru-RU" sz="2400" dirty="0">
                <a:solidFill>
                  <a:schemeClr val="bg1"/>
                </a:solidFill>
                <a:latin typeface="+mn-lt"/>
                <a:cs typeface="Phosphate Inline" panose="02000506050000020004" pitchFamily="2" charset="0"/>
              </a:rPr>
              <a:t>- сообщение о своём восприятии – сообщение о том, что вы погрузились в тему и </a:t>
            </a:r>
            <a:r>
              <a:rPr lang="ru-RU" sz="2400" dirty="0" err="1">
                <a:solidFill>
                  <a:schemeClr val="bg1"/>
                </a:solidFill>
                <a:latin typeface="+mn-lt"/>
                <a:cs typeface="Phosphate Inline" panose="02000506050000020004" pitchFamily="2" charset="0"/>
              </a:rPr>
              <a:t>когнитивно</a:t>
            </a:r>
            <a:r>
              <a:rPr lang="ru-RU" sz="2400" dirty="0">
                <a:solidFill>
                  <a:schemeClr val="bg1"/>
                </a:solidFill>
                <a:latin typeface="+mn-lt"/>
                <a:cs typeface="Phosphate Inline" panose="02000506050000020004" pitchFamily="2" charset="0"/>
              </a:rPr>
              <a:t>, и эмоционально </a:t>
            </a:r>
            <a:br>
              <a:rPr lang="ru-RU" sz="2400" dirty="0">
                <a:solidFill>
                  <a:schemeClr val="bg1"/>
                </a:solidFill>
                <a:latin typeface="+mn-lt"/>
                <a:cs typeface="Phosphate Inline" panose="02000506050000020004" pitchFamily="2" charset="0"/>
              </a:rPr>
            </a:br>
            <a:r>
              <a:rPr lang="ru-RU" sz="2400" dirty="0">
                <a:solidFill>
                  <a:schemeClr val="bg1"/>
                </a:solidFill>
                <a:latin typeface="+mn-lt"/>
                <a:cs typeface="Phosphate Inline" panose="02000506050000020004" pitchFamily="2" charset="0"/>
              </a:rPr>
              <a:t>- расспросы – ТОЛЬКО ПОСЛЕ ВСЕГО ВЫШЕУКАЗАННОГО КОМПЛЕКСА ТЕХНИК!</a:t>
            </a:r>
            <a:endParaRPr lang="ru-LV" sz="3600" dirty="0">
              <a:cs typeface="Phosphate Inline" panose="02000506050000020004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48307-F0EB-F2C2-F852-DE921A509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5978" y="5731798"/>
            <a:ext cx="4766343" cy="419088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LV" dirty="0"/>
              <a:t>ерия «семь волшебных слайдов»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24374C-C9CF-CE00-ED4F-880CDD704FA3}"/>
              </a:ext>
            </a:extLst>
          </p:cNvPr>
          <p:cNvSpPr txBox="1"/>
          <p:nvPr/>
        </p:nvSpPr>
        <p:spPr>
          <a:xfrm>
            <a:off x="10649415" y="7248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LV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3DD1A1-7BA6-5280-E9C9-41E064858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931" y="4749829"/>
            <a:ext cx="959583" cy="98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66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7A94B-C410-4853-D987-5CCA0A0CC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486" y="707114"/>
            <a:ext cx="10152382" cy="5426057"/>
          </a:xfrm>
        </p:spPr>
        <p:txBody>
          <a:bodyPr/>
          <a:lstStyle/>
          <a:p>
            <a:r>
              <a:rPr lang="ru-RU" sz="2400" b="1" dirty="0">
                <a:cs typeface="Phosphate Inline" panose="02000506050000020004" pitchFamily="2" charset="0"/>
              </a:rPr>
              <a:t>ЧТО НУЖНО ЗНАТЬ:</a:t>
            </a:r>
            <a:br>
              <a:rPr lang="ru-RU" sz="2400" b="1" dirty="0">
                <a:cs typeface="Phosphate Inline" panose="02000506050000020004" pitchFamily="2" charset="0"/>
              </a:rPr>
            </a:br>
            <a:r>
              <a:rPr lang="ru-RU" sz="2400" b="1" dirty="0">
                <a:cs typeface="Phosphate Inline" panose="02000506050000020004" pitchFamily="2" charset="0"/>
              </a:rPr>
              <a:t>Зоны личности:</a:t>
            </a:r>
            <a:br>
              <a:rPr lang="ru-RU" sz="2400" b="1" dirty="0">
                <a:cs typeface="Phosphate Inline" panose="02000506050000020004" pitchFamily="2" charset="0"/>
              </a:rPr>
            </a:br>
            <a:br>
              <a:rPr lang="ru-RU" sz="2400" b="1" dirty="0">
                <a:cs typeface="Phosphate Inline" panose="02000506050000020004" pitchFamily="2" charset="0"/>
              </a:rPr>
            </a:br>
            <a:r>
              <a:rPr lang="ru-RU" sz="2400" dirty="0">
                <a:cs typeface="Phosphate Inline" panose="02000506050000020004" pitchFamily="2" charset="0"/>
              </a:rPr>
              <a:t>1. Открытая зона (арена): то, что мы о себе знаем, и то, что о нас знают другие.</a:t>
            </a:r>
            <a:br>
              <a:rPr lang="ru-RU" sz="2400" dirty="0">
                <a:cs typeface="Phosphate Inline" panose="02000506050000020004" pitchFamily="2" charset="0"/>
              </a:rPr>
            </a:br>
            <a:r>
              <a:rPr lang="ru-RU" sz="2400" dirty="0">
                <a:cs typeface="Phosphate Inline" panose="02000506050000020004" pitchFamily="2" charset="0"/>
              </a:rPr>
              <a:t>2. Закрытая зона: часть личности, которая открыта от нас, но которую стараемся не демонстрировать другим.</a:t>
            </a:r>
            <a:br>
              <a:rPr lang="ru-RU" sz="2400" dirty="0">
                <a:cs typeface="Phosphate Inline" panose="02000506050000020004" pitchFamily="2" charset="0"/>
              </a:rPr>
            </a:br>
            <a:r>
              <a:rPr lang="ru-RU" sz="2400" dirty="0">
                <a:cs typeface="Phosphate Inline" panose="02000506050000020004" pitchFamily="2" charset="0"/>
              </a:rPr>
              <a:t>3. Слепая зона: то, что хорошо видно со стороны, но неизвестно нам самим о себе.</a:t>
            </a:r>
            <a:br>
              <a:rPr lang="ru-RU" sz="2400" dirty="0">
                <a:cs typeface="Phosphate Inline" panose="02000506050000020004" pitchFamily="2" charset="0"/>
              </a:rPr>
            </a:br>
            <a:r>
              <a:rPr lang="ru-RU" sz="2400" dirty="0">
                <a:cs typeface="Phosphate Inline" panose="02000506050000020004" pitchFamily="2" charset="0"/>
              </a:rPr>
              <a:t>4. Тёмная зона: то, что проявляется только в особых случаях и о чём не знает ни сам человек, ни окружающие его люди.</a:t>
            </a:r>
            <a:br>
              <a:rPr lang="ru-RU" sz="2400" dirty="0">
                <a:cs typeface="Phosphate Inline" panose="02000506050000020004" pitchFamily="2" charset="0"/>
              </a:rPr>
            </a:br>
            <a:br>
              <a:rPr lang="ru-RU" sz="3600" dirty="0">
                <a:cs typeface="Phosphate Inline" panose="02000506050000020004" pitchFamily="2" charset="0"/>
              </a:rPr>
            </a:br>
            <a:endParaRPr lang="ru-LV" sz="3600" dirty="0">
              <a:cs typeface="Phosphate Inline" panose="02000506050000020004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48307-F0EB-F2C2-F852-DE921A509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5978" y="5731798"/>
            <a:ext cx="4766343" cy="419088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LV" dirty="0"/>
              <a:t>ерия «семь волшебных слайдов»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24374C-C9CF-CE00-ED4F-880CDD704FA3}"/>
              </a:ext>
            </a:extLst>
          </p:cNvPr>
          <p:cNvSpPr txBox="1"/>
          <p:nvPr/>
        </p:nvSpPr>
        <p:spPr>
          <a:xfrm>
            <a:off x="10649415" y="7248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LV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3DD1A1-7BA6-5280-E9C9-41E064858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931" y="4749829"/>
            <a:ext cx="959583" cy="98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17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7A94B-C410-4853-D987-5CCA0A0CC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486" y="707114"/>
            <a:ext cx="10152382" cy="5426057"/>
          </a:xfrm>
        </p:spPr>
        <p:txBody>
          <a:bodyPr/>
          <a:lstStyle/>
          <a:p>
            <a:r>
              <a:rPr lang="ru-RU" sz="2400" dirty="0">
                <a:cs typeface="Phosphate Inline" panose="02000506050000020004" pitchFamily="2" charset="0"/>
              </a:rPr>
              <a:t>Чем </a:t>
            </a:r>
            <a:r>
              <a:rPr lang="ru-RU" sz="2400" dirty="0" err="1">
                <a:cs typeface="Phosphate Inline" panose="02000506050000020004" pitchFamily="2" charset="0"/>
              </a:rPr>
              <a:t>бОльшую</a:t>
            </a:r>
            <a:r>
              <a:rPr lang="ru-RU" sz="2400" dirty="0">
                <a:cs typeface="Phosphate Inline" panose="02000506050000020004" pitchFamily="2" charset="0"/>
              </a:rPr>
              <a:t> часть личности занимает арена, тем более непринуждённо чувствует себя подросток.</a:t>
            </a:r>
            <a:r>
              <a:rPr lang="ru-RU" sz="2400" b="1" dirty="0">
                <a:cs typeface="Phosphate Inline" panose="02000506050000020004" pitchFamily="2" charset="0"/>
              </a:rPr>
              <a:t> </a:t>
            </a:r>
            <a:br>
              <a:rPr lang="ru-RU" sz="2400" b="1" dirty="0">
                <a:cs typeface="Phosphate Inline" panose="02000506050000020004" pitchFamily="2" charset="0"/>
              </a:rPr>
            </a:br>
            <a:br>
              <a:rPr lang="ru-RU" sz="2400" b="1" dirty="0">
                <a:cs typeface="Phosphate Inline" panose="02000506050000020004" pitchFamily="2" charset="0"/>
              </a:rPr>
            </a:br>
            <a:r>
              <a:rPr lang="ru-RU" sz="2400" dirty="0">
                <a:cs typeface="Phosphate Inline" panose="02000506050000020004" pitchFamily="2" charset="0"/>
              </a:rPr>
              <a:t>Чем больше закрытая зона, тем более подросток напряжён.</a:t>
            </a:r>
            <a:br>
              <a:rPr lang="ru-RU" sz="2400" dirty="0">
                <a:cs typeface="Phosphate Inline" panose="02000506050000020004" pitchFamily="2" charset="0"/>
              </a:rPr>
            </a:br>
            <a:r>
              <a:rPr lang="ru-RU" sz="2400" dirty="0">
                <a:cs typeface="Phosphate Inline" panose="02000506050000020004" pitchFamily="2" charset="0"/>
              </a:rPr>
              <a:t>Часто то, что подросток считает находящемся в закрытой зоне, на самом деле находится в слепой зоне.</a:t>
            </a:r>
            <a:br>
              <a:rPr lang="ru-RU" sz="2400" dirty="0">
                <a:cs typeface="Phosphate Inline" panose="02000506050000020004" pitchFamily="2" charset="0"/>
              </a:rPr>
            </a:br>
            <a:br>
              <a:rPr lang="ru-RU" sz="2400" dirty="0">
                <a:cs typeface="Phosphate Inline" panose="02000506050000020004" pitchFamily="2" charset="0"/>
              </a:rPr>
            </a:br>
            <a:r>
              <a:rPr lang="ru-RU" sz="2400" b="1" dirty="0">
                <a:cs typeface="Phosphate Inline" panose="02000506050000020004" pitchFamily="2" charset="0"/>
              </a:rPr>
              <a:t>НАМЕКНИТЕ ЕМУ ОБ ЭТОМ!</a:t>
            </a:r>
            <a:br>
              <a:rPr lang="ru-RU" sz="2400" b="1" dirty="0">
                <a:cs typeface="Phosphate Inline" panose="02000506050000020004" pitchFamily="2" charset="0"/>
              </a:rPr>
            </a:br>
            <a:br>
              <a:rPr lang="ru-RU" sz="2400" dirty="0">
                <a:cs typeface="Phosphate Inline" panose="02000506050000020004" pitchFamily="2" charset="0"/>
              </a:rPr>
            </a:br>
            <a:r>
              <a:rPr lang="ru-RU" sz="2400" dirty="0">
                <a:cs typeface="Phosphate Inline" panose="02000506050000020004" pitchFamily="2" charset="0"/>
              </a:rPr>
              <a:t>Часто то, что подросток считает находящимся в закрытой зоне, запросто можно поместить в первую, потому что ЭТО НОРМАЛЬНО!</a:t>
            </a:r>
            <a:br>
              <a:rPr lang="ru-RU" sz="2400" dirty="0">
                <a:cs typeface="Phosphate Inline" panose="02000506050000020004" pitchFamily="2" charset="0"/>
              </a:rPr>
            </a:br>
            <a:br>
              <a:rPr lang="ru-RU" sz="2400" dirty="0">
                <a:cs typeface="Phosphate Inline" panose="02000506050000020004" pitchFamily="2" charset="0"/>
              </a:rPr>
            </a:br>
            <a:r>
              <a:rPr lang="ru-RU" sz="2400" b="1" dirty="0">
                <a:cs typeface="Phosphate Inline" panose="02000506050000020004" pitchFamily="2" charset="0"/>
              </a:rPr>
              <a:t>СКАЖИТЕ ЕМУ ОБ ЭТОМ!</a:t>
            </a:r>
            <a:endParaRPr lang="ru-LV" sz="3600" dirty="0">
              <a:cs typeface="Phosphate Inline" panose="02000506050000020004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48307-F0EB-F2C2-F852-DE921A509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5978" y="5731798"/>
            <a:ext cx="4766343" cy="419088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LV" dirty="0"/>
              <a:t>ерия «семь волшебных слайдов»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24374C-C9CF-CE00-ED4F-880CDD704FA3}"/>
              </a:ext>
            </a:extLst>
          </p:cNvPr>
          <p:cNvSpPr txBox="1"/>
          <p:nvPr/>
        </p:nvSpPr>
        <p:spPr>
          <a:xfrm>
            <a:off x="10649415" y="7248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LV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3DD1A1-7BA6-5280-E9C9-41E064858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931" y="4749829"/>
            <a:ext cx="959583" cy="98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7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7A94B-C410-4853-D987-5CCA0A0CC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486" y="707114"/>
            <a:ext cx="10152382" cy="5426057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chemeClr val="bg1"/>
                </a:solidFill>
                <a:cs typeface="Phosphate Inline" panose="02000506050000020004" pitchFamily="2" charset="0"/>
              </a:rPr>
              <a:t>ВИДЫ ПРАВДЫ</a:t>
            </a:r>
            <a:br>
              <a:rPr lang="ru-RU" sz="2400" b="1" dirty="0">
                <a:solidFill>
                  <a:schemeClr val="bg1"/>
                </a:solidFill>
                <a:cs typeface="Phosphate Inline" panose="02000506050000020004" pitchFamily="2" charset="0"/>
              </a:rPr>
            </a:br>
            <a:r>
              <a:rPr lang="ru-RU" sz="2400" dirty="0">
                <a:solidFill>
                  <a:schemeClr val="bg1"/>
                </a:solidFill>
                <a:cs typeface="Phosphate Inline" panose="02000506050000020004" pitchFamily="2" charset="0"/>
              </a:rPr>
              <a:t>1. Правда – истина для всех и видно очевидно всем</a:t>
            </a:r>
            <a:br>
              <a:rPr lang="ru-RU" sz="2400" dirty="0">
                <a:solidFill>
                  <a:schemeClr val="bg1"/>
                </a:solidFill>
                <a:cs typeface="Phosphate Inline" panose="02000506050000020004" pitchFamily="2" charset="0"/>
              </a:rPr>
            </a:br>
            <a:r>
              <a:rPr lang="ru-RU" sz="2400" dirty="0">
                <a:solidFill>
                  <a:schemeClr val="bg1"/>
                </a:solidFill>
                <a:cs typeface="Phosphate Inline" panose="02000506050000020004" pitchFamily="2" charset="0"/>
              </a:rPr>
              <a:t>2. Личная правда – то, к чему подросток приходит через личный опыт</a:t>
            </a:r>
            <a:br>
              <a:rPr lang="ru-RU" sz="2400" dirty="0">
                <a:solidFill>
                  <a:schemeClr val="bg1"/>
                </a:solidFill>
                <a:cs typeface="Phosphate Inline" panose="02000506050000020004" pitchFamily="2" charset="0"/>
              </a:rPr>
            </a:br>
            <a:r>
              <a:rPr lang="ru-RU" sz="2400" dirty="0">
                <a:solidFill>
                  <a:schemeClr val="bg1"/>
                </a:solidFill>
                <a:cs typeface="Phosphate Inline" panose="02000506050000020004" pitchFamily="2" charset="0"/>
              </a:rPr>
              <a:t>3. То, во что мы верим – переданные кем-то жизненные аксиомы</a:t>
            </a:r>
            <a:br>
              <a:rPr lang="ru-RU" sz="2400" dirty="0">
                <a:solidFill>
                  <a:schemeClr val="bg1"/>
                </a:solidFill>
                <a:cs typeface="Phosphate Inline" panose="02000506050000020004" pitchFamily="2" charset="0"/>
              </a:rPr>
            </a:br>
            <a:r>
              <a:rPr lang="ru-RU" sz="2400" dirty="0">
                <a:solidFill>
                  <a:schemeClr val="bg1"/>
                </a:solidFill>
                <a:cs typeface="Phosphate Inline" panose="02000506050000020004" pitchFamily="2" charset="0"/>
              </a:rPr>
              <a:t>4. То, о чём договорились – договорённости с социумом в ходе жизнедеятельности</a:t>
            </a:r>
            <a:br>
              <a:rPr lang="ru-RU" sz="2400" dirty="0">
                <a:solidFill>
                  <a:schemeClr val="bg1"/>
                </a:solidFill>
                <a:cs typeface="Phosphate Inline" panose="02000506050000020004" pitchFamily="2" charset="0"/>
              </a:rPr>
            </a:br>
            <a:br>
              <a:rPr lang="ru-RU" sz="2400" dirty="0">
                <a:solidFill>
                  <a:schemeClr val="bg1"/>
                </a:solidFill>
                <a:cs typeface="Phosphate Inline" panose="02000506050000020004" pitchFamily="2" charset="0"/>
              </a:rPr>
            </a:br>
            <a:br>
              <a:rPr lang="ru-RU" sz="2400" dirty="0">
                <a:solidFill>
                  <a:schemeClr val="bg1"/>
                </a:solidFill>
                <a:cs typeface="Phosphate Inline" panose="02000506050000020004" pitchFamily="2" charset="0"/>
              </a:rPr>
            </a:br>
            <a:endParaRPr lang="ru-LV" sz="3600" dirty="0">
              <a:cs typeface="Phosphate Inline" panose="02000506050000020004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48307-F0EB-F2C2-F852-DE921A509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5978" y="5731798"/>
            <a:ext cx="4766343" cy="419088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LV" dirty="0"/>
              <a:t>ерия «семь волшебных слайдов»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24374C-C9CF-CE00-ED4F-880CDD704FA3}"/>
              </a:ext>
            </a:extLst>
          </p:cNvPr>
          <p:cNvSpPr txBox="1"/>
          <p:nvPr/>
        </p:nvSpPr>
        <p:spPr>
          <a:xfrm>
            <a:off x="10649415" y="7248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LV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3DD1A1-7BA6-5280-E9C9-41E064858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931" y="4749829"/>
            <a:ext cx="959583" cy="98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87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7A94B-C410-4853-D987-5CCA0A0CC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486" y="707114"/>
            <a:ext cx="10152382" cy="5426057"/>
          </a:xfrm>
        </p:spPr>
        <p:txBody>
          <a:bodyPr/>
          <a:lstStyle/>
          <a:p>
            <a:r>
              <a:rPr lang="ru-RU" sz="2400" b="1" dirty="0">
                <a:cs typeface="Phosphate Inline" panose="02000506050000020004" pitchFamily="2" charset="0"/>
              </a:rPr>
              <a:t>Почему он врёт:</a:t>
            </a:r>
            <a:br>
              <a:rPr lang="ru-RU" sz="2400" b="1" dirty="0">
                <a:cs typeface="Phosphate Inline" panose="02000506050000020004" pitchFamily="2" charset="0"/>
              </a:rPr>
            </a:br>
            <a:r>
              <a:rPr lang="ru-RU" sz="2400" dirty="0">
                <a:cs typeface="Phosphate Inline" panose="02000506050000020004" pitchFamily="2" charset="0"/>
              </a:rPr>
              <a:t>- смущается, испытывает неловкость, чувствует, что будет непонятым (зоны личности)</a:t>
            </a:r>
            <a:br>
              <a:rPr lang="ru-RU" sz="2400" dirty="0">
                <a:cs typeface="Phosphate Inline" panose="02000506050000020004" pitchFamily="2" charset="0"/>
              </a:rPr>
            </a:br>
            <a:r>
              <a:rPr lang="ru-RU" sz="2400" dirty="0">
                <a:cs typeface="Phosphate Inline" panose="02000506050000020004" pitchFamily="2" charset="0"/>
              </a:rPr>
              <a:t>- боится осуждения, разглашения, унижения</a:t>
            </a:r>
            <a:br>
              <a:rPr lang="ru-RU" sz="2400" dirty="0">
                <a:cs typeface="Phosphate Inline" panose="02000506050000020004" pitchFamily="2" charset="0"/>
              </a:rPr>
            </a:br>
            <a:r>
              <a:rPr lang="ru-RU" sz="2400" dirty="0">
                <a:cs typeface="Phosphate Inline" panose="02000506050000020004" pitchFamily="2" charset="0"/>
              </a:rPr>
              <a:t>- не хочет бередить рану или доставить переживание</a:t>
            </a:r>
            <a:br>
              <a:rPr lang="ru-RU" sz="2400" dirty="0">
                <a:cs typeface="Phosphate Inline" panose="02000506050000020004" pitchFamily="2" charset="0"/>
              </a:rPr>
            </a:br>
            <a:r>
              <a:rPr lang="ru-RU" sz="2400" dirty="0">
                <a:cs typeface="Phosphate Inline" panose="02000506050000020004" pitchFamily="2" charset="0"/>
              </a:rPr>
              <a:t>- законы этики, данное обещание, прямой запрет на неразглашение</a:t>
            </a:r>
            <a:br>
              <a:rPr lang="ru-RU" sz="2400" dirty="0">
                <a:cs typeface="Phosphate Inline" panose="02000506050000020004" pitchFamily="2" charset="0"/>
              </a:rPr>
            </a:br>
            <a:br>
              <a:rPr lang="ru-RU" sz="2400" dirty="0">
                <a:cs typeface="Phosphate Inline" panose="02000506050000020004" pitchFamily="2" charset="0"/>
              </a:rPr>
            </a:br>
            <a:r>
              <a:rPr lang="ru-RU" sz="2400" b="1" dirty="0">
                <a:cs typeface="Phosphate Inline" panose="02000506050000020004" pitchFamily="2" charset="0"/>
              </a:rPr>
              <a:t>Ложь любого человека – это НОРМАЛЬНО!</a:t>
            </a:r>
            <a:br>
              <a:rPr lang="ru-RU" sz="2400" b="1" dirty="0">
                <a:cs typeface="Phosphate Inline" panose="02000506050000020004" pitchFamily="2" charset="0"/>
              </a:rPr>
            </a:br>
            <a:br>
              <a:rPr lang="ru-RU" sz="2400" b="1" dirty="0">
                <a:cs typeface="Phosphate Inline" panose="02000506050000020004" pitchFamily="2" charset="0"/>
              </a:rPr>
            </a:br>
            <a:r>
              <a:rPr lang="ru-RU" sz="2400" b="1" dirty="0">
                <a:cs typeface="Phosphate Inline" panose="02000506050000020004" pitchFamily="2" charset="0"/>
              </a:rPr>
              <a:t>Что делать, если подросток врёт?</a:t>
            </a:r>
            <a:br>
              <a:rPr lang="ru-RU" sz="2400" dirty="0">
                <a:cs typeface="Phosphate Inline" panose="02000506050000020004" pitchFamily="2" charset="0"/>
              </a:rPr>
            </a:br>
            <a:br>
              <a:rPr lang="ru-RU" sz="3600" dirty="0">
                <a:cs typeface="Phosphate Inline" panose="02000506050000020004" pitchFamily="2" charset="0"/>
              </a:rPr>
            </a:br>
            <a:endParaRPr lang="ru-LV" sz="3600" dirty="0">
              <a:cs typeface="Phosphate Inline" panose="02000506050000020004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48307-F0EB-F2C2-F852-DE921A509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5978" y="5731798"/>
            <a:ext cx="4766343" cy="419088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LV" dirty="0"/>
              <a:t>ерия «семь волшебных слайдов»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24374C-C9CF-CE00-ED4F-880CDD704FA3}"/>
              </a:ext>
            </a:extLst>
          </p:cNvPr>
          <p:cNvSpPr txBox="1"/>
          <p:nvPr/>
        </p:nvSpPr>
        <p:spPr>
          <a:xfrm>
            <a:off x="10649415" y="7248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LV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3DD1A1-7BA6-5280-E9C9-41E064858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931" y="4749829"/>
            <a:ext cx="959583" cy="98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89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7A94B-C410-4853-D987-5CCA0A0CC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486" y="707114"/>
            <a:ext cx="10152382" cy="5426057"/>
          </a:xfrm>
        </p:spPr>
        <p:txBody>
          <a:bodyPr/>
          <a:lstStyle/>
          <a:p>
            <a:br>
              <a:rPr lang="ru-RU" sz="3600" dirty="0">
                <a:cs typeface="Phosphate Inline" panose="02000506050000020004" pitchFamily="2" charset="0"/>
              </a:rPr>
            </a:br>
            <a:br>
              <a:rPr lang="ru-RU" sz="3600" dirty="0">
                <a:cs typeface="Phosphate Inline" panose="02000506050000020004" pitchFamily="2" charset="0"/>
              </a:rPr>
            </a:br>
            <a:endParaRPr lang="ru-LV" sz="3600" dirty="0">
              <a:cs typeface="Phosphate Inline" panose="02000506050000020004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48307-F0EB-F2C2-F852-DE921A509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5978" y="5731798"/>
            <a:ext cx="4766343" cy="419088"/>
          </a:xfrm>
        </p:spPr>
        <p:txBody>
          <a:bodyPr/>
          <a:lstStyle/>
          <a:p>
            <a:r>
              <a:rPr lang="ru-RU" dirty="0"/>
              <a:t>С</a:t>
            </a:r>
            <a:r>
              <a:rPr lang="ru-LV" dirty="0"/>
              <a:t>ерия «семь волшебных слайдов»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24374C-C9CF-CE00-ED4F-880CDD704FA3}"/>
              </a:ext>
            </a:extLst>
          </p:cNvPr>
          <p:cNvSpPr txBox="1"/>
          <p:nvPr/>
        </p:nvSpPr>
        <p:spPr>
          <a:xfrm>
            <a:off x="10553234" y="75212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LV" dirty="0">
                <a:solidFill>
                  <a:schemeClr val="bg1"/>
                </a:solidFill>
              </a:rPr>
              <a:t>7.1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3DD1A1-7BA6-5280-E9C9-41E064858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931" y="4749829"/>
            <a:ext cx="959583" cy="98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22B39C-2976-2E80-F369-48BCC4138F8C}"/>
              </a:ext>
            </a:extLst>
          </p:cNvPr>
          <p:cNvSpPr txBox="1"/>
          <p:nvPr/>
        </p:nvSpPr>
        <p:spPr>
          <a:xfrm>
            <a:off x="4371279" y="2711625"/>
            <a:ext cx="31133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LV" sz="6000" b="1" dirty="0">
                <a:solidFill>
                  <a:schemeClr val="bg1"/>
                </a:solidFill>
              </a:rPr>
              <a:t>НИЧЕГО</a:t>
            </a:r>
          </a:p>
        </p:txBody>
      </p:sp>
    </p:spTree>
    <p:extLst>
      <p:ext uri="{BB962C8B-B14F-4D97-AF65-F5344CB8AC3E}">
        <p14:creationId xmlns:p14="http://schemas.microsoft.com/office/powerpoint/2010/main" val="26056501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Совет директоров</Template>
  <TotalTime>4470</TotalTime>
  <Words>797</Words>
  <Application>Microsoft Macintosh PowerPoint</Application>
  <PresentationFormat>Широкоэкранный</PresentationFormat>
  <Paragraphs>36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Roboto</vt:lpstr>
      <vt:lpstr>Wingdings 3</vt:lpstr>
      <vt:lpstr>Совет директоров</vt:lpstr>
      <vt:lpstr> Как установить психологический контакт с подростком</vt:lpstr>
      <vt:lpstr>        ГЛАВНЫЕ ПРАВИЛА ДЛЯ РОДИТЕЛЕЙ ПОДРОСТКА: 1. Подростковый возраст – не просто жизненный этап.  Это САМЫЙ СЛОЖНЫЙ жизненный этап в жизни человека.  2. Подросток тренируется на родителях, отрабатывая умение отстаивать свои личные права и свободы. Нужно не мешать ему в этом, а помогать, создавая достаточное сопротивление внешней среды вкупе с достаточным уровнем психологической поддержки.  3. Для позитивных изменений нужно РАБОТАТЬ.  Каждое правило – это множитель, не слагаемое. </vt:lpstr>
      <vt:lpstr>С ЧЕГО НАЧАТЬ  1. Оцените свой потенциал: душевный, временной, финансовый. 2. Начните делать то, что не делали и не делать то, что делали. 3. Примите для себя раз и навсегда, что ваш ребёнок в любом возрасте - точно такая же лапочка, которой вы его ещё помните. Просто пока он подросток, ему тяжело даётся понимание основ мироздания. 4. ПРИМЕНЯЙТЕ техники активного слушания: - нерефлексивное слушание для получения полной и объективной информации  (сосредоточенное слушание без собственных реакций с редкими интервенциями «да», «понимаю», «Ого!»</vt:lpstr>
      <vt:lpstr>С ЧЕГО НАЧАТЬ  - эмпатическое слушание для понимания значения проблемы для подростка и посыла ему о вашем понимании и принятии, для пробуждения доверия к вам - перефразирование - повторение с целью уточнения информации – ОСТОРОЖНЕЕ С ЭТИМ! - вопрос о восприятии – понимание, как подросток относится к ситуации - сообщение о своём восприятии – сообщение о том, что вы погрузились в тему и когнитивно, и эмоционально  - расспросы – ТОЛЬКО ПОСЛЕ ВСЕГО ВЫШЕУКАЗАННОГО КОМПЛЕКСА ТЕХНИК!</vt:lpstr>
      <vt:lpstr>ЧТО НУЖНО ЗНАТЬ: Зоны личности:  1. Открытая зона (арена): то, что мы о себе знаем, и то, что о нас знают другие. 2. Закрытая зона: часть личности, которая открыта от нас, но которую стараемся не демонстрировать другим. 3. Слепая зона: то, что хорошо видно со стороны, но неизвестно нам самим о себе. 4. Тёмная зона: то, что проявляется только в особых случаях и о чём не знает ни сам человек, ни окружающие его люди.  </vt:lpstr>
      <vt:lpstr>Чем бОльшую часть личности занимает арена, тем более непринуждённо чувствует себя подросток.   Чем больше закрытая зона, тем более подросток напряжён. Часто то, что подросток считает находящемся в закрытой зоне, на самом деле находится в слепой зоне.  НАМЕКНИТЕ ЕМУ ОБ ЭТОМ!  Часто то, что подросток считает находящимся в закрытой зоне, запросто можно поместить в первую, потому что ЭТО НОРМАЛЬНО!  СКАЖИТЕ ЕМУ ОБ ЭТОМ!</vt:lpstr>
      <vt:lpstr>ВИДЫ ПРАВДЫ 1. Правда – истина для всех и видно очевидно всем 2. Личная правда – то, к чему подросток приходит через личный опыт 3. То, во что мы верим – переданные кем-то жизненные аксиомы 4. То, о чём договорились – договорённости с социумом в ходе жизнедеятельности   </vt:lpstr>
      <vt:lpstr>Почему он врёт: - смущается, испытывает неловкость, чувствует, что будет непонятым (зоны личности) - боится осуждения, разглашения, унижения - не хочет бередить рану или доставить переживание - законы этики, данное обещание, прямой запрет на неразглашение  Ложь любого человека – это НОРМАЛЬНО!  Что делать, если подросток врёт?  </vt:lpstr>
      <vt:lpstr>  </vt:lpstr>
      <vt:lpstr>   </vt:lpstr>
      <vt:lpstr>Механическое использование поведенческих приёмов без понимания сути вещей и природы явлений подобно цветам, которые вы отделили от корней и поставили в вазу: это эффектно, но цветы скоро завянут. Без вариантов.    Поэтому приходите каждую среду в 21:00 на наши бесплатные вебинары вплоть до 27 декабря 2023. Скучно не будет.  Регистрируйтесь на https://www.bissc.site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привить детям хорошие манеры  в 21 веке</dc:title>
  <dc:creator>Вацлав Володарский</dc:creator>
  <cp:lastModifiedBy>Sergej Luksza</cp:lastModifiedBy>
  <cp:revision>16</cp:revision>
  <dcterms:created xsi:type="dcterms:W3CDTF">2023-04-24T13:45:08Z</dcterms:created>
  <dcterms:modified xsi:type="dcterms:W3CDTF">2023-07-25T11:56:26Z</dcterms:modified>
</cp:coreProperties>
</file>